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9" r:id="rId3"/>
    <p:sldId id="260" r:id="rId4"/>
    <p:sldId id="262" r:id="rId5"/>
    <p:sldId id="267" r:id="rId6"/>
    <p:sldId id="268" r:id="rId7"/>
    <p:sldId id="264" r:id="rId8"/>
    <p:sldId id="269" r:id="rId9"/>
    <p:sldId id="270" r:id="rId10"/>
    <p:sldId id="271" r:id="rId11"/>
    <p:sldId id="275" r:id="rId12"/>
  </p:sldIdLst>
  <p:sldSz cx="7561263" cy="10693400"/>
  <p:notesSz cx="6858000" cy="994568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4279" autoAdjust="0"/>
  </p:normalViewPr>
  <p:slideViewPr>
    <p:cSldViewPr>
      <p:cViewPr>
        <p:scale>
          <a:sx n="70" d="100"/>
          <a:sy n="70" d="100"/>
        </p:scale>
        <p:origin x="-3726" y="-120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B3831-2343-41CE-B9CE-07A21C752CE8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6125"/>
            <a:ext cx="26352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07CCB-3199-4D4C-8009-7FCB066BF2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57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E5E-A6CB-4CA2-B98D-6FC105D141EC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A7C7-ADC6-42A9-95EC-8EC23291F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27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E5E-A6CB-4CA2-B98D-6FC105D141EC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A7C7-ADC6-42A9-95EC-8EC23291F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2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E5E-A6CB-4CA2-B98D-6FC105D141EC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A7C7-ADC6-42A9-95EC-8EC23291F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98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E5E-A6CB-4CA2-B98D-6FC105D141EC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A7C7-ADC6-42A9-95EC-8EC23291F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24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E5E-A6CB-4CA2-B98D-6FC105D141EC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A7C7-ADC6-42A9-95EC-8EC23291F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82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E5E-A6CB-4CA2-B98D-6FC105D141EC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A7C7-ADC6-42A9-95EC-8EC23291F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9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E5E-A6CB-4CA2-B98D-6FC105D141EC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A7C7-ADC6-42A9-95EC-8EC23291F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59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E5E-A6CB-4CA2-B98D-6FC105D141EC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A7C7-ADC6-42A9-95EC-8EC23291F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3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E5E-A6CB-4CA2-B98D-6FC105D141EC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A7C7-ADC6-42A9-95EC-8EC23291F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56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E5E-A6CB-4CA2-B98D-6FC105D141EC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A7C7-ADC6-42A9-95EC-8EC23291F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88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1E5E-A6CB-4CA2-B98D-6FC105D141EC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A7C7-ADC6-42A9-95EC-8EC23291F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22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1E5E-A6CB-4CA2-B98D-6FC105D141EC}" type="datetimeFigureOut">
              <a:rPr lang="fr-FR" smtClean="0"/>
              <a:t>10/11/2019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A7C7-ADC6-42A9-95EC-8EC23291F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78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cument 3"/>
          <p:cNvSpPr/>
          <p:nvPr/>
        </p:nvSpPr>
        <p:spPr>
          <a:xfrm>
            <a:off x="0" y="100922"/>
            <a:ext cx="7561263" cy="109822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52238" y="290036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431024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>
            <a:off x="-156280" y="2972435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7248534"/>
            <a:ext cx="496363" cy="4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3072457"/>
            <a:ext cx="437222" cy="4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Étoile à 5 branches 28"/>
          <p:cNvSpPr/>
          <p:nvPr/>
        </p:nvSpPr>
        <p:spPr>
          <a:xfrm>
            <a:off x="165550" y="347518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 à 5 branches 29"/>
          <p:cNvSpPr/>
          <p:nvPr/>
        </p:nvSpPr>
        <p:spPr>
          <a:xfrm>
            <a:off x="215344" y="7716031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 à 5 branches 30"/>
          <p:cNvSpPr/>
          <p:nvPr/>
        </p:nvSpPr>
        <p:spPr>
          <a:xfrm>
            <a:off x="215344" y="790333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2" y="1495847"/>
            <a:ext cx="980151" cy="9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136837" y="3127847"/>
            <a:ext cx="742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Ajoute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-156280" y="7121187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192223" y="7131799"/>
            <a:ext cx="7424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2009089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5447348" y="132364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025413" y="232784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909331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487396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45" y="1608469"/>
            <a:ext cx="888155" cy="8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8952">
            <a:off x="2555249" y="1680091"/>
            <a:ext cx="708163" cy="7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à coins arrondis 43"/>
          <p:cNvSpPr/>
          <p:nvPr/>
        </p:nvSpPr>
        <p:spPr>
          <a:xfrm>
            <a:off x="3353310" y="1496645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3353691" y="2075873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60351" y="327131"/>
            <a:ext cx="6120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Ideal Sans Medium" pitchFamily="50" charset="0"/>
                <a:cs typeface="Ideal Sans Medium" pitchFamily="50" charset="0"/>
              </a:rPr>
              <a:t>Je.</a:t>
            </a:r>
            <a:endParaRPr lang="fr-FR" sz="2400" dirty="0">
              <a:latin typeface="Ideal Sans Medium" pitchFamily="50" charset="0"/>
              <a:cs typeface="Ideal Sans Medium" pitchFamily="50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5973067" y="813813"/>
            <a:ext cx="1519783" cy="3567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30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cument 3"/>
          <p:cNvSpPr/>
          <p:nvPr/>
        </p:nvSpPr>
        <p:spPr>
          <a:xfrm>
            <a:off x="19324" y="100922"/>
            <a:ext cx="7561263" cy="109822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52238" y="290036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</a:rPr>
              <a:t>Gé3</a:t>
            </a: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058" y="309973"/>
            <a:ext cx="6337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Je </a:t>
            </a:r>
            <a:r>
              <a:rPr lang="fr-FR" sz="2400" dirty="0" smtClean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manipule les polygones.</a:t>
            </a:r>
            <a:endParaRPr lang="fr-FR" sz="2400" dirty="0">
              <a:latin typeface="Ideal Sans Medium" pitchFamily="50" charset="0"/>
              <a:ea typeface="Yu Gothic UI Light" panose="020B0300000000000000" pitchFamily="34" charset="-128"/>
              <a:cs typeface="Ideal Sans Medium" pitchFamily="50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31024" y="1334295"/>
            <a:ext cx="1837440" cy="142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-156280" y="2972435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2" y="8367968"/>
            <a:ext cx="496363" cy="4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3072457"/>
            <a:ext cx="437222" cy="4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Étoile à 5 branches 28"/>
          <p:cNvSpPr/>
          <p:nvPr/>
        </p:nvSpPr>
        <p:spPr>
          <a:xfrm>
            <a:off x="165550" y="347518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 à 5 branches 29"/>
          <p:cNvSpPr/>
          <p:nvPr/>
        </p:nvSpPr>
        <p:spPr>
          <a:xfrm>
            <a:off x="175009" y="8835465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 à 5 branches 30"/>
          <p:cNvSpPr/>
          <p:nvPr/>
        </p:nvSpPr>
        <p:spPr>
          <a:xfrm>
            <a:off x="175009" y="9022767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2" y="1495847"/>
            <a:ext cx="980151" cy="9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136837" y="3127847"/>
            <a:ext cx="742442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Combien vois-tu de carrés ? Repasse –les en couleur.</a:t>
            </a: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Repasse au feutre rouge sur les sommets de ces figures. </a:t>
            </a:r>
          </a:p>
          <a:p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Combien ont-elles de côtés ?</a:t>
            </a: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-196615" y="8240621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252235" y="8432244"/>
            <a:ext cx="7424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Sur ton cahier, trace :</a:t>
            </a: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un carré de 5 carreaux de côté</a:t>
            </a:r>
          </a:p>
          <a:p>
            <a:pPr>
              <a:lnSpc>
                <a:spcPct val="200000"/>
              </a:lnSpc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- un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rectangle d’une longueur de 4 carreaux</a:t>
            </a:r>
          </a:p>
          <a:p>
            <a:pPr>
              <a:lnSpc>
                <a:spcPct val="20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un triangle rectangle d’une hauteur de 3 carreaux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6" name="Ellipse 35"/>
          <p:cNvSpPr/>
          <p:nvPr/>
        </p:nvSpPr>
        <p:spPr>
          <a:xfrm>
            <a:off x="2009089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5447348" y="132364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025413" y="232784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2909331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45" y="1608469"/>
            <a:ext cx="888155" cy="8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8952">
            <a:off x="2555249" y="1680091"/>
            <a:ext cx="708163" cy="7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à coins arrondis 42"/>
          <p:cNvSpPr/>
          <p:nvPr/>
        </p:nvSpPr>
        <p:spPr>
          <a:xfrm>
            <a:off x="3213581" y="1487945"/>
            <a:ext cx="1360218" cy="11137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Triangles constructeurs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5973067" y="813813"/>
            <a:ext cx="1519783" cy="3567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4677"/>
              </p:ext>
            </p:extLst>
          </p:nvPr>
        </p:nvGraphicFramePr>
        <p:xfrm>
          <a:off x="660645" y="3651831"/>
          <a:ext cx="1656000" cy="16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/>
                <a:gridCol w="828000"/>
              </a:tblGrid>
              <a:tr h="82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751426"/>
              </p:ext>
            </p:extLst>
          </p:nvPr>
        </p:nvGraphicFramePr>
        <p:xfrm>
          <a:off x="3725758" y="3655183"/>
          <a:ext cx="3312000" cy="16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/>
                <a:gridCol w="828000"/>
                <a:gridCol w="828000"/>
                <a:gridCol w="828000"/>
              </a:tblGrid>
              <a:tr h="82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Connecteur droit 5"/>
          <p:cNvCxnSpPr/>
          <p:nvPr/>
        </p:nvCxnSpPr>
        <p:spPr>
          <a:xfrm flipV="1">
            <a:off x="5391321" y="3655183"/>
            <a:ext cx="1634092" cy="1652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3726377" y="3655183"/>
            <a:ext cx="1634092" cy="1652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4543423" y="3655183"/>
            <a:ext cx="1664944" cy="16526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2461354" y="4698629"/>
            <a:ext cx="863030" cy="609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……. carrés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6301443" y="4722928"/>
            <a:ext cx="863030" cy="609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…….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carrés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" name="Pentagone régulier 14"/>
          <p:cNvSpPr/>
          <p:nvPr/>
        </p:nvSpPr>
        <p:spPr>
          <a:xfrm>
            <a:off x="967383" y="6419539"/>
            <a:ext cx="1529037" cy="1368152"/>
          </a:xfrm>
          <a:prstGeom prst="pen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Hexagone 15"/>
          <p:cNvSpPr/>
          <p:nvPr/>
        </p:nvSpPr>
        <p:spPr>
          <a:xfrm>
            <a:off x="4589707" y="6352530"/>
            <a:ext cx="1664944" cy="144016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2608424" y="7182876"/>
            <a:ext cx="863030" cy="609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……. côtés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6243656" y="7182876"/>
            <a:ext cx="863030" cy="609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……. côtés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4487396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13" y="1515166"/>
            <a:ext cx="1080000" cy="105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50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3352" y="4354477"/>
            <a:ext cx="5562724" cy="740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2191" y="-1040277"/>
            <a:ext cx="5485356" cy="730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necteur droit 19"/>
          <p:cNvCxnSpPr/>
          <p:nvPr/>
        </p:nvCxnSpPr>
        <p:spPr>
          <a:xfrm>
            <a:off x="-395833" y="5274693"/>
            <a:ext cx="842493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2319" y="3906540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91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18128" y="111541"/>
            <a:ext cx="3793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ointy Demo" panose="02000000000000000000" pitchFamily="2" charset="0"/>
              </a:rPr>
              <a:t>Mon plan de travail</a:t>
            </a:r>
          </a:p>
          <a:p>
            <a:pPr algn="ctr"/>
            <a:r>
              <a:rPr lang="fr-FR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ointy Demo" panose="02000000000000000000" pitchFamily="2" charset="0"/>
              </a:rPr>
              <a:t>3</a:t>
            </a:r>
            <a:endParaRPr lang="fr-FR" sz="3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Pointy Demo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8223" y="153051"/>
            <a:ext cx="2543977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Prénom : ........................................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Période : 2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Du  04  au 15  novembre 2019</a:t>
            </a:r>
            <a:endParaRPr lang="fr-FR" sz="12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61929"/>
              </p:ext>
            </p:extLst>
          </p:nvPr>
        </p:nvGraphicFramePr>
        <p:xfrm>
          <a:off x="108223" y="1098227"/>
          <a:ext cx="7290325" cy="450054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46724"/>
                <a:gridCol w="432428"/>
                <a:gridCol w="3459427"/>
                <a:gridCol w="576571"/>
                <a:gridCol w="576571"/>
                <a:gridCol w="576571"/>
                <a:gridCol w="522033"/>
              </a:tblGrid>
              <a:tr h="271472">
                <a:tc gridSpan="2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</a:rPr>
                        <a:t>Moi</a:t>
                      </a:r>
                      <a:endParaRPr lang="fr-FR" sz="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</a:rPr>
                        <a:t>Maitresse</a:t>
                      </a:r>
                      <a:endParaRPr lang="fr-FR" sz="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2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Yu Gothic Medium" panose="020B0500000000000000" pitchFamily="34" charset="-128"/>
                          <a:ea typeface="Yu Gothic Medium" panose="020B0500000000000000" pitchFamily="34" charset="-128"/>
                        </a:rPr>
                        <a:t>Français</a:t>
                      </a:r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Yu Gothic Medium" panose="020B0500000000000000" pitchFamily="34" charset="-128"/>
                          <a:ea typeface="Yu Gothic Medium" panose="020B0500000000000000" pitchFamily="34" charset="-128"/>
                        </a:rPr>
                        <a:t>Compétences</a:t>
                      </a:r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8316">
                <a:tc rowSpan="4"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Grammaire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G7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Je reconnais les différents types de phrases.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G 7-A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3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G 7-B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4817">
                <a:tc v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G9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Je</a:t>
                      </a:r>
                      <a:r>
                        <a:rPr lang="fr-FR" sz="1400" b="0" baseline="0" dirty="0" smtClean="0"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 reconnais le verbe et son infinitif</a:t>
                      </a:r>
                      <a:r>
                        <a:rPr lang="fr-FR" sz="1400" b="0" dirty="0" smtClean="0"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G 9-A</a:t>
                      </a:r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8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G 9-B</a:t>
                      </a:r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4817">
                <a:tc rowSpan="6"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Orthographe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O4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Je distingue les 3 accents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O 4-A</a:t>
                      </a:r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8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O</a:t>
                      </a:r>
                      <a:r>
                        <a:rPr lang="fr-FR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 4-B</a:t>
                      </a:r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8316">
                <a:tc vMerge="1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O5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Je sais qu’il faut mettre M devant M,B,P.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O 5-A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3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O 5-B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8316">
                <a:tc vMerge="1"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S1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J’écris des mots avec le son (eu)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8316">
                <a:tc vMerge="1"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S2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J’écris des mots avec le son (o)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89634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Vocabulaire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V3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Je classe des mots dans l’ordre alphabétique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V 3</a:t>
                      </a:r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058538" y="9223213"/>
            <a:ext cx="1637408" cy="138499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Mon bilan :</a:t>
            </a:r>
          </a:p>
          <a:p>
            <a:pPr algn="ctr">
              <a:lnSpc>
                <a:spcPct val="150000"/>
              </a:lnSpc>
            </a:pPr>
            <a:endParaRPr lang="fr-FR" sz="12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ctr">
              <a:lnSpc>
                <a:spcPct val="150000"/>
              </a:lnSpc>
            </a:pPr>
            <a:endParaRPr lang="fr-FR" sz="12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ctr">
              <a:lnSpc>
                <a:spcPct val="150000"/>
              </a:lnSpc>
            </a:pPr>
            <a:endParaRPr lang="fr-FR" sz="12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ctr">
              <a:lnSpc>
                <a:spcPct val="150000"/>
              </a:lnSpc>
            </a:pPr>
            <a:endParaRPr lang="fr-FR" sz="8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788640"/>
              </p:ext>
            </p:extLst>
          </p:nvPr>
        </p:nvGraphicFramePr>
        <p:xfrm>
          <a:off x="108223" y="9241659"/>
          <a:ext cx="3797729" cy="13904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91225"/>
                <a:gridCol w="1303252"/>
                <a:gridCol w="1303252"/>
              </a:tblGrid>
              <a:tr h="44522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Yu Gothic Medium" panose="020B0500000000000000" pitchFamily="34" charset="-128"/>
                          <a:ea typeface="Yu Gothic Medium" panose="020B0500000000000000" pitchFamily="34" charset="-128"/>
                        </a:rPr>
                        <a:t>Divers</a:t>
                      </a:r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Yu Gothic Medium" panose="020B0500000000000000" pitchFamily="34" charset="-128"/>
                          <a:ea typeface="Yu Gothic Medium" panose="020B0500000000000000" pitchFamily="34" charset="-128"/>
                        </a:rPr>
                        <a:t>Fait</a:t>
                      </a:r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261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Majuscules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ursive Dumont elementaire" pitchFamily="50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C</a:t>
                      </a:r>
                      <a:endParaRPr lang="fr-F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ursive Dumont elementaire" pitchFamily="50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ursive Dumont elementaire" pitchFamily="50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D</a:t>
                      </a:r>
                      <a:endParaRPr lang="fr-FR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ursive Dumont elementaire" pitchFamily="50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61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Poésie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Copie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dessin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 rot="472751">
            <a:off x="6549168" y="290623"/>
            <a:ext cx="756084" cy="415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YellowJug" panose="02000000000000000000" pitchFamily="2" charset="0"/>
              </a:rPr>
              <a:t>CE1</a:t>
            </a:r>
            <a:endParaRPr lang="fr-FR" dirty="0">
              <a:solidFill>
                <a:schemeClr val="bg1"/>
              </a:solidFill>
              <a:latin typeface="YellowJug" panose="02000000000000000000" pitchFamily="2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047" y="750694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095" y="-845242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à coins arrondis 25"/>
          <p:cNvSpPr/>
          <p:nvPr/>
        </p:nvSpPr>
        <p:spPr>
          <a:xfrm>
            <a:off x="17259589" y="7638395"/>
            <a:ext cx="504056" cy="2664296"/>
          </a:xfrm>
          <a:prstGeom prst="roundRect">
            <a:avLst>
              <a:gd name="adj" fmla="val 4055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18496767" y="-717162"/>
            <a:ext cx="504056" cy="2664296"/>
          </a:xfrm>
          <a:prstGeom prst="roundRect">
            <a:avLst>
              <a:gd name="adj" fmla="val 355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xplosion 2 19"/>
          <p:cNvSpPr/>
          <p:nvPr/>
        </p:nvSpPr>
        <p:spPr>
          <a:xfrm rot="21293143">
            <a:off x="17739721" y="-1450179"/>
            <a:ext cx="2087797" cy="1514314"/>
          </a:xfrm>
          <a:prstGeom prst="irregularSeal2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6938856" y="9836619"/>
            <a:ext cx="1116000" cy="1116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8190795" y="1484437"/>
            <a:ext cx="1116000" cy="1116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17188071" y="8814768"/>
            <a:ext cx="307676" cy="107958"/>
          </a:xfrm>
          <a:prstGeom prst="roundRect">
            <a:avLst>
              <a:gd name="adj" fmla="val 50000"/>
            </a:avLst>
          </a:prstGeom>
          <a:solidFill>
            <a:srgbClr val="2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2F4F4F"/>
                </a:solidFill>
              </a:ln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17190296" y="8576558"/>
            <a:ext cx="307676" cy="107958"/>
          </a:xfrm>
          <a:prstGeom prst="roundRect">
            <a:avLst>
              <a:gd name="adj" fmla="val 50000"/>
            </a:avLst>
          </a:prstGeom>
          <a:solidFill>
            <a:srgbClr val="2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2F4F4F"/>
                </a:solidFill>
              </a:ln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17188071" y="8336717"/>
            <a:ext cx="307676" cy="107958"/>
          </a:xfrm>
          <a:prstGeom prst="roundRect">
            <a:avLst>
              <a:gd name="adj" fmla="val 50000"/>
            </a:avLst>
          </a:prstGeom>
          <a:solidFill>
            <a:srgbClr val="2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2F4F4F"/>
                </a:solidFill>
              </a:ln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17182476" y="9068964"/>
            <a:ext cx="307676" cy="107958"/>
          </a:xfrm>
          <a:prstGeom prst="roundRect">
            <a:avLst>
              <a:gd name="adj" fmla="val 50000"/>
            </a:avLst>
          </a:prstGeom>
          <a:solidFill>
            <a:srgbClr val="2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2F4F4F"/>
                </a:solidFill>
              </a:ln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17190296" y="9297640"/>
            <a:ext cx="307676" cy="107958"/>
          </a:xfrm>
          <a:prstGeom prst="roundRect">
            <a:avLst>
              <a:gd name="adj" fmla="val 50000"/>
            </a:avLst>
          </a:prstGeom>
          <a:solidFill>
            <a:srgbClr val="2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2F4F4F"/>
                </a:solidFill>
              </a:ln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18435524" y="462586"/>
            <a:ext cx="307676" cy="107958"/>
          </a:xfrm>
          <a:prstGeom prst="roundRect">
            <a:avLst>
              <a:gd name="adj" fmla="val 50000"/>
            </a:avLst>
          </a:prstGeom>
          <a:solidFill>
            <a:srgbClr val="2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2F4F4F"/>
                </a:solidFill>
              </a:ln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18437749" y="224376"/>
            <a:ext cx="307676" cy="107958"/>
          </a:xfrm>
          <a:prstGeom prst="roundRect">
            <a:avLst>
              <a:gd name="adj" fmla="val 50000"/>
            </a:avLst>
          </a:prstGeom>
          <a:solidFill>
            <a:srgbClr val="2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2F4F4F"/>
                </a:solidFill>
              </a:ln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18435524" y="-15465"/>
            <a:ext cx="307676" cy="107958"/>
          </a:xfrm>
          <a:prstGeom prst="roundRect">
            <a:avLst>
              <a:gd name="adj" fmla="val 50000"/>
            </a:avLst>
          </a:prstGeom>
          <a:solidFill>
            <a:srgbClr val="2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2F4F4F"/>
                </a:solidFill>
              </a:ln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18429929" y="716782"/>
            <a:ext cx="307676" cy="107958"/>
          </a:xfrm>
          <a:prstGeom prst="roundRect">
            <a:avLst>
              <a:gd name="adj" fmla="val 50000"/>
            </a:avLst>
          </a:prstGeom>
          <a:solidFill>
            <a:srgbClr val="2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2F4F4F"/>
                </a:solidFill>
              </a:ln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18437749" y="945458"/>
            <a:ext cx="307676" cy="107958"/>
          </a:xfrm>
          <a:prstGeom prst="roundRect">
            <a:avLst>
              <a:gd name="adj" fmla="val 50000"/>
            </a:avLst>
          </a:prstGeom>
          <a:solidFill>
            <a:srgbClr val="2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2F4F4F"/>
                </a:solidFill>
              </a:ln>
            </a:endParaRPr>
          </a:p>
        </p:txBody>
      </p:sp>
      <p:sp>
        <p:nvSpPr>
          <p:cNvPr id="52" name="Explosion 2 51"/>
          <p:cNvSpPr/>
          <p:nvPr/>
        </p:nvSpPr>
        <p:spPr>
          <a:xfrm rot="21058884">
            <a:off x="18068966" y="-1131374"/>
            <a:ext cx="1429306" cy="876705"/>
          </a:xfrm>
          <a:prstGeom prst="irregularSeal2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3" name="Explosion 2 52"/>
          <p:cNvSpPr/>
          <p:nvPr/>
        </p:nvSpPr>
        <p:spPr>
          <a:xfrm rot="21058884">
            <a:off x="18354600" y="-917708"/>
            <a:ext cx="800566" cy="484159"/>
          </a:xfrm>
          <a:prstGeom prst="irregularSeal2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777838" y="9212279"/>
            <a:ext cx="1637408" cy="138499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Bilan de la maitresse :</a:t>
            </a:r>
          </a:p>
          <a:p>
            <a:pPr algn="ctr">
              <a:lnSpc>
                <a:spcPct val="150000"/>
              </a:lnSpc>
            </a:pPr>
            <a:endParaRPr lang="fr-FR" sz="12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ctr">
              <a:lnSpc>
                <a:spcPct val="150000"/>
              </a:lnSpc>
            </a:pPr>
            <a:endParaRPr lang="fr-FR" sz="12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ctr">
              <a:lnSpc>
                <a:spcPct val="150000"/>
              </a:lnSpc>
            </a:pPr>
            <a:endParaRPr lang="fr-FR" sz="12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ctr">
              <a:lnSpc>
                <a:spcPct val="150000"/>
              </a:lnSpc>
            </a:pPr>
            <a:endParaRPr lang="fr-FR" sz="800" dirty="0" smtClean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72" y="9551929"/>
            <a:ext cx="960177" cy="96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38" y="9551625"/>
            <a:ext cx="960177" cy="96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Émoticône 1"/>
          <p:cNvSpPr/>
          <p:nvPr/>
        </p:nvSpPr>
        <p:spPr>
          <a:xfrm>
            <a:off x="4944992" y="9760761"/>
            <a:ext cx="504056" cy="504056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Émoticône 53"/>
          <p:cNvSpPr/>
          <p:nvPr/>
        </p:nvSpPr>
        <p:spPr>
          <a:xfrm>
            <a:off x="6700517" y="9753019"/>
            <a:ext cx="504056" cy="504056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 rot="16200000">
            <a:off x="5742132" y="982150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quantité</a:t>
            </a:r>
            <a:endParaRPr lang="fr-FR" sz="800" dirty="0"/>
          </a:p>
        </p:txBody>
      </p:sp>
      <p:sp>
        <p:nvSpPr>
          <p:cNvPr id="55" name="ZoneTexte 54"/>
          <p:cNvSpPr txBox="1"/>
          <p:nvPr/>
        </p:nvSpPr>
        <p:spPr>
          <a:xfrm rot="16200000">
            <a:off x="3991880" y="9797055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quantité</a:t>
            </a:r>
            <a:endParaRPr lang="fr-FR" sz="800" dirty="0"/>
          </a:p>
        </p:txBody>
      </p:sp>
      <p:sp>
        <p:nvSpPr>
          <p:cNvPr id="56" name="ZoneTexte 55"/>
          <p:cNvSpPr txBox="1"/>
          <p:nvPr/>
        </p:nvSpPr>
        <p:spPr>
          <a:xfrm>
            <a:off x="4836980" y="1027061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soin</a:t>
            </a:r>
            <a:endParaRPr lang="fr-FR" sz="800" dirty="0"/>
          </a:p>
        </p:txBody>
      </p:sp>
      <p:sp>
        <p:nvSpPr>
          <p:cNvPr id="57" name="ZoneTexte 56"/>
          <p:cNvSpPr txBox="1"/>
          <p:nvPr/>
        </p:nvSpPr>
        <p:spPr>
          <a:xfrm>
            <a:off x="6592505" y="10262870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soin</a:t>
            </a:r>
            <a:endParaRPr lang="fr-FR" sz="800" dirty="0"/>
          </a:p>
        </p:txBody>
      </p:sp>
      <p:graphicFrame>
        <p:nvGraphicFramePr>
          <p:cNvPr id="65" name="Tableau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43704"/>
              </p:ext>
            </p:extLst>
          </p:nvPr>
        </p:nvGraphicFramePr>
        <p:xfrm>
          <a:off x="108223" y="5706740"/>
          <a:ext cx="7327288" cy="25205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52128"/>
                <a:gridCol w="432048"/>
                <a:gridCol w="3456384"/>
                <a:gridCol w="571682"/>
                <a:gridCol w="571682"/>
                <a:gridCol w="571682"/>
                <a:gridCol w="571682"/>
              </a:tblGrid>
              <a:tr h="280784">
                <a:tc gridSpan="2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</a:rPr>
                        <a:t>Moi</a:t>
                      </a:r>
                      <a:endParaRPr lang="fr-FR" sz="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</a:rPr>
                        <a:t>Maitresse</a:t>
                      </a:r>
                      <a:endParaRPr lang="fr-FR" sz="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48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</a:rPr>
                        <a:t>Mathématiques</a:t>
                      </a:r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</a:rPr>
                        <a:t>Compétences</a:t>
                      </a:r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Yu Gothic Medium" panose="020B0500000000000000" pitchFamily="34" charset="-128"/>
                        <a:ea typeface="Yu Gothic Medium" panose="020B0500000000000000" pitchFamily="34" charset="-128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960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Numération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N4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Je sais faire des échanges U – D - C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N 4 </a:t>
                      </a:r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9800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Calculs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C1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Je sais poser des additions.</a:t>
                      </a: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C 1-A</a:t>
                      </a:r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8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C 1-B</a:t>
                      </a:r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7960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Géométrie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Gé3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Je manipule</a:t>
                      </a:r>
                      <a:r>
                        <a:rPr lang="fr-FR" sz="1400" baseline="0" dirty="0" smtClean="0">
                          <a:effectLst/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 les polygones.</a:t>
                      </a:r>
                      <a:endParaRPr lang="fr-FR" sz="1400" dirty="0" smtClean="0">
                        <a:effectLst/>
                        <a:latin typeface="Arial" panose="020B0604020202020204" pitchFamily="34" charset="0"/>
                        <a:ea typeface="Yu Gothic UI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Triangles</a:t>
                      </a:r>
                    </a:p>
                    <a:p>
                      <a:pPr algn="ctr"/>
                      <a:r>
                        <a:rPr lang="fr-FR" sz="800" b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construct</a:t>
                      </a:r>
                      <a:endParaRPr lang="fr-FR" sz="8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89" y="1411345"/>
            <a:ext cx="388569" cy="38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8952">
            <a:off x="5281207" y="1437033"/>
            <a:ext cx="298352" cy="2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00" y="1434077"/>
            <a:ext cx="332738" cy="31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09" y="1428069"/>
            <a:ext cx="328519" cy="32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91" y="6040593"/>
            <a:ext cx="388569" cy="38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8952">
            <a:off x="5281209" y="6066281"/>
            <a:ext cx="298352" cy="2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02" y="6063325"/>
            <a:ext cx="332738" cy="31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11" y="6057317"/>
            <a:ext cx="328519" cy="32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46467"/>
              </p:ext>
            </p:extLst>
          </p:nvPr>
        </p:nvGraphicFramePr>
        <p:xfrm>
          <a:off x="108223" y="8468665"/>
          <a:ext cx="7327288" cy="50182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84175"/>
                <a:gridCol w="3456385"/>
                <a:gridCol w="571682"/>
                <a:gridCol w="571682"/>
                <a:gridCol w="571682"/>
                <a:gridCol w="571682"/>
              </a:tblGrid>
              <a:tr h="501822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Yu Gothic Medium" panose="020B0500000000000000" pitchFamily="34" charset="-128"/>
                          <a:cs typeface="Arial" panose="020B0604020202020204" pitchFamily="34" charset="0"/>
                        </a:rPr>
                        <a:t>Problèmes</a:t>
                      </a:r>
                      <a:endParaRPr lang="fr-FR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Yu Gothic UI Light" panose="020B0300000000000000" pitchFamily="34" charset="-128"/>
                          <a:cs typeface="Arial" panose="020B0604020202020204" pitchFamily="34" charset="0"/>
                        </a:rPr>
                        <a:t>Mini-fichiers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Yu Gothic UI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Yu Gothic Medium" panose="020B05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4657" marR="64657" marT="64659" marB="6465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76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cument 3"/>
          <p:cNvSpPr/>
          <p:nvPr/>
        </p:nvSpPr>
        <p:spPr>
          <a:xfrm>
            <a:off x="0" y="100922"/>
            <a:ext cx="7561263" cy="109822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52238" y="290036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G7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31024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-156280" y="2972435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7248534"/>
            <a:ext cx="496363" cy="4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60351" y="327131"/>
            <a:ext cx="6120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Ideal Sans Medium" pitchFamily="50" charset="0"/>
                <a:cs typeface="Ideal Sans Medium" pitchFamily="50" charset="0"/>
              </a:rPr>
              <a:t>Je reconnais les différents types de phrases.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33" y="1495847"/>
            <a:ext cx="107156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3072457"/>
            <a:ext cx="437222" cy="4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Étoile à 5 branches 26"/>
          <p:cNvSpPr/>
          <p:nvPr/>
        </p:nvSpPr>
        <p:spPr>
          <a:xfrm>
            <a:off x="165550" y="347518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 à 5 branches 27"/>
          <p:cNvSpPr/>
          <p:nvPr/>
        </p:nvSpPr>
        <p:spPr>
          <a:xfrm>
            <a:off x="215344" y="7716031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 à 5 branches 28"/>
          <p:cNvSpPr/>
          <p:nvPr/>
        </p:nvSpPr>
        <p:spPr>
          <a:xfrm>
            <a:off x="215344" y="790333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2" y="1495847"/>
            <a:ext cx="980151" cy="9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36837" y="3127847"/>
            <a:ext cx="742442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Ajoute la ponctuation qui convient :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Arrête d’ennuyer ta sœur ___	             -     Viendrez-vous avec nous ___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Voudrais-tu venir m’aider ___	             -     Je viendrai te voir demain ____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Mon chat est endormi sur le canapé ___       -    Quelle superbe décoration ___</a:t>
            </a: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Relie :</a:t>
            </a: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J’adore venir te voir jouer au basket.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Avez-vous pensé à prendre vos chaussures 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Quel tir incroyable !</a:t>
            </a:r>
          </a:p>
          <a:p>
            <a:pPr marL="285750" indent="-285750">
              <a:buFontTx/>
              <a:buChar char="-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123903" y="5501059"/>
            <a:ext cx="2437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Phrase interrogative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Phrase exclamative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Phrase déclarative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>
            <a:off x="-156280" y="7121187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165550" y="7131799"/>
            <a:ext cx="74244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 chaque phrase comme demandé :</a:t>
            </a:r>
          </a:p>
          <a:p>
            <a:pPr>
              <a:lnSpc>
                <a:spcPct val="20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Ex : Ton petit chat dort.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phrase interrogative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                Est-ce que ton petit chat dort ?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robe est magnifique.     phrase exclamative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 stylo est tout neuf.      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phrase interrogative 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Est-ce que tu as perdu ton cahier ?   phrase déclarative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Tu as mangé tout le chocolat ! 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phrase interrogative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973067" y="813813"/>
            <a:ext cx="1519783" cy="3567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009089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5423863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7001928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à coins arrondis 55"/>
          <p:cNvSpPr/>
          <p:nvPr/>
        </p:nvSpPr>
        <p:spPr>
          <a:xfrm>
            <a:off x="2909331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4487396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60" y="1619119"/>
            <a:ext cx="888155" cy="8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8952">
            <a:off x="2555249" y="1680091"/>
            <a:ext cx="708163" cy="7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à coins arrondis 20"/>
          <p:cNvSpPr/>
          <p:nvPr/>
        </p:nvSpPr>
        <p:spPr>
          <a:xfrm>
            <a:off x="3353310" y="1496645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G7 - 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3353691" y="2075873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G7 - B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13" y="1496645"/>
            <a:ext cx="1080000" cy="103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5854545" y="2487285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Classe-numerique.fr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73184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cument 3"/>
          <p:cNvSpPr/>
          <p:nvPr/>
        </p:nvSpPr>
        <p:spPr>
          <a:xfrm>
            <a:off x="0" y="100922"/>
            <a:ext cx="7561263" cy="109822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52238" y="290036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G9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351" y="327131"/>
            <a:ext cx="5832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Je reconnais </a:t>
            </a:r>
            <a:r>
              <a:rPr lang="fr-FR" sz="2400" dirty="0" smtClean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le verbe et son </a:t>
            </a:r>
            <a:r>
              <a:rPr lang="fr-FR" sz="2400" dirty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i</a:t>
            </a:r>
            <a:r>
              <a:rPr lang="fr-FR" sz="2400" dirty="0" smtClean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nfinitif</a:t>
            </a:r>
            <a:r>
              <a:rPr lang="fr-FR" sz="2400" dirty="0" smtClean="0">
                <a:latin typeface="Ideal Sans Medium" pitchFamily="50" charset="0"/>
                <a:cs typeface="Ideal Sans Medium" pitchFamily="50" charset="0"/>
              </a:rPr>
              <a:t>.</a:t>
            </a:r>
            <a:endParaRPr lang="fr-FR" sz="2400" dirty="0">
              <a:latin typeface="Ideal Sans Medium" pitchFamily="50" charset="0"/>
              <a:cs typeface="Ideal Sans Medium" pitchFamily="50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31024" y="1334295"/>
            <a:ext cx="1837440" cy="142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/>
          <p:nvPr/>
        </p:nvCxnSpPr>
        <p:spPr>
          <a:xfrm>
            <a:off x="-156280" y="2972435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" y="8020068"/>
            <a:ext cx="496363" cy="4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3072457"/>
            <a:ext cx="437222" cy="4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Étoile à 5 branches 39"/>
          <p:cNvSpPr/>
          <p:nvPr/>
        </p:nvSpPr>
        <p:spPr>
          <a:xfrm>
            <a:off x="165550" y="347518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Étoile à 5 branches 40"/>
          <p:cNvSpPr/>
          <p:nvPr/>
        </p:nvSpPr>
        <p:spPr>
          <a:xfrm>
            <a:off x="156203" y="8487565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156203" y="8674867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2" y="1495847"/>
            <a:ext cx="980151" cy="9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136837" y="3127847"/>
            <a:ext cx="74244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Entoure le verbe et écris son infinitif entre parenthèses :</a:t>
            </a: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 parents arriveront demain dans la matinée. ( …………………………… )</a:t>
            </a:r>
          </a:p>
          <a:p>
            <a:pPr marL="285750" indent="-285750">
              <a:buFontTx/>
              <a:buChar char="-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Tous les jours, le facteur dépose le courrier dans notre boite. ( ……………………….. )</a:t>
            </a:r>
          </a:p>
          <a:p>
            <a:pPr marL="285750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Les hirondelles partent en hiver. ( ………………………………. )</a:t>
            </a:r>
          </a:p>
          <a:p>
            <a:pPr marL="285750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Mes voisins veulent un nouveau chien.  ( …………………………. )</a:t>
            </a:r>
          </a:p>
          <a:p>
            <a:pPr marL="285750" indent="-285750">
              <a:buFontTx/>
              <a:buChar char="-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Ecris le verbe à l’infinitif qui indique l’action que fait :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– le chanteur : ................................................ – la vendeuse : ............................................... 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campeur : ................................................ – la nageuse : ................................................. 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surveillant : .............................................. – le gagnant : ................................................. 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-215421" y="7892721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574059" y="7903333"/>
            <a:ext cx="698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Réécris ce texte en mettant les verbes à l’infinitif :</a:t>
            </a:r>
          </a:p>
          <a:p>
            <a:endParaRPr lang="fr-FR" sz="1400" b="1" dirty="0" smtClean="0"/>
          </a:p>
          <a:p>
            <a:pPr>
              <a:lnSpc>
                <a:spcPct val="150000"/>
              </a:lnSpc>
            </a:pP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Recette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pour bien écrire et parler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Tu ouvres le dictionnaire de la langue française.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Tu cherches à la lettre G.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Tu poses le doigt sur le mot « grammaire ».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Tu l’épelles une fois à l’endroit et une fois à l’envers.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Puis tu fermes les yeux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2009089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>
            <a:off x="5409661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6987726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2909331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4487396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58" y="1619119"/>
            <a:ext cx="888155" cy="8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8952">
            <a:off x="2555249" y="1680091"/>
            <a:ext cx="708163" cy="7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à coins arrondis 53"/>
          <p:cNvSpPr/>
          <p:nvPr/>
        </p:nvSpPr>
        <p:spPr>
          <a:xfrm>
            <a:off x="3353310" y="1496645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G 9 - 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3353691" y="2075873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G 9 - B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5973067" y="813813"/>
            <a:ext cx="1519783" cy="3567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13" y="1496645"/>
            <a:ext cx="1080000" cy="103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5854545" y="2487285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Classe-numerique.fr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07817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cument 3"/>
          <p:cNvSpPr/>
          <p:nvPr/>
        </p:nvSpPr>
        <p:spPr>
          <a:xfrm>
            <a:off x="0" y="100922"/>
            <a:ext cx="7561263" cy="109822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52238" y="290036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O4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351" y="327131"/>
            <a:ext cx="5832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Je </a:t>
            </a:r>
            <a:r>
              <a:rPr lang="fr-FR" sz="2400" dirty="0" smtClean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distingue les trois accents</a:t>
            </a:r>
            <a:r>
              <a:rPr lang="fr-FR" sz="2400" dirty="0" smtClean="0">
                <a:latin typeface="Ideal Sans Medium" pitchFamily="50" charset="0"/>
                <a:cs typeface="Ideal Sans Medium" pitchFamily="50" charset="0"/>
              </a:rPr>
              <a:t>.</a:t>
            </a:r>
            <a:endParaRPr lang="fr-FR" sz="2400" dirty="0">
              <a:latin typeface="Ideal Sans Medium" pitchFamily="50" charset="0"/>
              <a:cs typeface="Ideal Sans Medium" pitchFamily="50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31024" y="1334295"/>
            <a:ext cx="1837440" cy="142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-156280" y="2972435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7248534"/>
            <a:ext cx="496363" cy="4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3072457"/>
            <a:ext cx="437222" cy="4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Étoile à 5 branches 28"/>
          <p:cNvSpPr/>
          <p:nvPr/>
        </p:nvSpPr>
        <p:spPr>
          <a:xfrm>
            <a:off x="165550" y="347518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 à 5 branches 29"/>
          <p:cNvSpPr/>
          <p:nvPr/>
        </p:nvSpPr>
        <p:spPr>
          <a:xfrm>
            <a:off x="215344" y="7716031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 à 5 branches 30"/>
          <p:cNvSpPr/>
          <p:nvPr/>
        </p:nvSpPr>
        <p:spPr>
          <a:xfrm>
            <a:off x="215344" y="790333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2" y="1495847"/>
            <a:ext cx="980151" cy="9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136837" y="3127847"/>
            <a:ext cx="74244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Entoure 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les lettres qui font [e]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              . </a:t>
            </a: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le métro  –  un élève –  ma mère  –  la lèvre  –  un rêve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   une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épée  -   du blé  -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20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un  éléphant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 le deuxième  - 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 été  -   un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pédalo – une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étagère  -    une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règle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Complète avec  (é)   ou   (è)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…….parer 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  se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dé…….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guiser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derni…….re 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une  …….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  un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……. 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il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…….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 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premi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…….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-    mon p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…….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  la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…….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……. couter   -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…….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crire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  le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…….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derri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…….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  mon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…….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-156280" y="7121187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92223" y="7131799"/>
            <a:ext cx="7424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Ecris les mots suivants sur ton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cahier. 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Tu peux t’aider d’un dictionnaire.</a:t>
            </a:r>
          </a:p>
          <a:p>
            <a:pPr>
              <a:lnSpc>
                <a:spcPct val="200000"/>
              </a:lnSpc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009089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5447348" y="132364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025413" y="232784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2909331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487396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45" y="1608469"/>
            <a:ext cx="888155" cy="8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8952">
            <a:off x="2555249" y="1680091"/>
            <a:ext cx="708163" cy="7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à coins arrondis 42"/>
          <p:cNvSpPr/>
          <p:nvPr/>
        </p:nvSpPr>
        <p:spPr>
          <a:xfrm>
            <a:off x="3353310" y="1500426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 4 - A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25302" r="10244" b="24525"/>
          <a:stretch/>
        </p:blipFill>
        <p:spPr bwMode="auto">
          <a:xfrm>
            <a:off x="3660232" y="3077916"/>
            <a:ext cx="466156" cy="2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à coins arrondis 45"/>
          <p:cNvSpPr/>
          <p:nvPr/>
        </p:nvSpPr>
        <p:spPr>
          <a:xfrm>
            <a:off x="5973067" y="813813"/>
            <a:ext cx="1519783" cy="3567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91" y="1500426"/>
            <a:ext cx="1080000" cy="106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854545" y="2487285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Ortholud.fr</a:t>
            </a:r>
            <a:endParaRPr lang="fr-FR" sz="1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r="25493"/>
          <a:stretch/>
        </p:blipFill>
        <p:spPr bwMode="auto">
          <a:xfrm rot="21118090">
            <a:off x="910035" y="7708821"/>
            <a:ext cx="774242" cy="12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0748">
            <a:off x="2265977" y="8025730"/>
            <a:ext cx="1278503" cy="66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8793">
            <a:off x="4135148" y="8019004"/>
            <a:ext cx="1010519" cy="71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39" y="7752404"/>
            <a:ext cx="1221303" cy="122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6" y="9267097"/>
            <a:ext cx="1480046" cy="104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07" y="9258298"/>
            <a:ext cx="1080000" cy="116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29" y="9081381"/>
            <a:ext cx="931997" cy="134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5474" r="33582" b="5596"/>
          <a:stretch/>
        </p:blipFill>
        <p:spPr bwMode="auto">
          <a:xfrm>
            <a:off x="5973067" y="9238336"/>
            <a:ext cx="786544" cy="120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à coins arrondis 56"/>
          <p:cNvSpPr/>
          <p:nvPr/>
        </p:nvSpPr>
        <p:spPr>
          <a:xfrm>
            <a:off x="3353310" y="2114528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 4 - B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7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cument 3"/>
          <p:cNvSpPr/>
          <p:nvPr/>
        </p:nvSpPr>
        <p:spPr>
          <a:xfrm>
            <a:off x="0" y="100922"/>
            <a:ext cx="7561263" cy="109822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52238" y="290036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O5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351" y="327131"/>
            <a:ext cx="5832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Je </a:t>
            </a:r>
            <a:r>
              <a:rPr lang="fr-FR" sz="2400" dirty="0" smtClean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sais qu’il faut mettre M devant M, B, P</a:t>
            </a:r>
            <a:r>
              <a:rPr lang="fr-FR" sz="2400" dirty="0" smtClean="0">
                <a:latin typeface="Ideal Sans Medium" pitchFamily="50" charset="0"/>
                <a:cs typeface="Ideal Sans Medium" pitchFamily="50" charset="0"/>
              </a:rPr>
              <a:t>.</a:t>
            </a:r>
            <a:endParaRPr lang="fr-FR" sz="2400" dirty="0">
              <a:latin typeface="Ideal Sans Medium" pitchFamily="50" charset="0"/>
              <a:cs typeface="Ideal Sans Medium" pitchFamily="50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31024" y="1334295"/>
            <a:ext cx="1837440" cy="142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>
            <a:off x="-156280" y="2972435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7248534"/>
            <a:ext cx="496363" cy="4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3072457"/>
            <a:ext cx="437222" cy="4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Étoile à 5 branches 27"/>
          <p:cNvSpPr/>
          <p:nvPr/>
        </p:nvSpPr>
        <p:spPr>
          <a:xfrm>
            <a:off x="165550" y="347518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 à 5 branches 28"/>
          <p:cNvSpPr/>
          <p:nvPr/>
        </p:nvSpPr>
        <p:spPr>
          <a:xfrm>
            <a:off x="215344" y="7716031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 à 5 branches 29"/>
          <p:cNvSpPr/>
          <p:nvPr/>
        </p:nvSpPr>
        <p:spPr>
          <a:xfrm>
            <a:off x="215344" y="790333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2" y="1495847"/>
            <a:ext cx="980151" cy="9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136837" y="3127847"/>
            <a:ext cx="742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Complète avec M ou N :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-156280" y="7121187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192223" y="7131799"/>
            <a:ext cx="74244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Ecris les mots suivants sur ton cahier. Tu peux t’aider d’un dictionnaire.</a:t>
            </a:r>
          </a:p>
          <a:p>
            <a:pPr>
              <a:lnSpc>
                <a:spcPct val="200000"/>
              </a:lnSpc>
            </a:pP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2009089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5447348" y="132364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025413" y="232784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2909331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487396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45" y="1608469"/>
            <a:ext cx="888155" cy="8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8952">
            <a:off x="2555249" y="1680091"/>
            <a:ext cx="708163" cy="7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à coins arrondis 41"/>
          <p:cNvSpPr/>
          <p:nvPr/>
        </p:nvSpPr>
        <p:spPr>
          <a:xfrm>
            <a:off x="3353310" y="1496645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O5-A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3353691" y="2075873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O5-B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13" y="1496645"/>
            <a:ext cx="1080000" cy="103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85172"/>
              </p:ext>
            </p:extLst>
          </p:nvPr>
        </p:nvGraphicFramePr>
        <p:xfrm>
          <a:off x="777826" y="3539682"/>
          <a:ext cx="6231729" cy="3360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5190"/>
                <a:gridCol w="2041274"/>
                <a:gridCol w="2055265"/>
              </a:tblGrid>
              <a:tr h="5600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…...</a:t>
                      </a: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mener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une </a:t>
                      </a: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pe…...</a:t>
                      </a: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dule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</a:t>
                      </a: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…...</a:t>
                      </a: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porter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00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 </a:t>
                      </a: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cha..….</a:t>
                      </a: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pignon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</a:t>
                      </a: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…...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trer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Une    </a:t>
                      </a:r>
                      <a:r>
                        <a:rPr lang="fr-FR" sz="140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bo</a:t>
                      </a: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..….</a:t>
                      </a: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00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La    po..….</a:t>
                      </a: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me</a:t>
                      </a: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……tir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une    </a:t>
                      </a: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mo</a:t>
                      </a: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…...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tagne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00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    </a:t>
                      </a: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ti</a:t>
                      </a: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…...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bre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Une    </a:t>
                      </a: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…...</a:t>
                      </a: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Co..….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tre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00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e….baller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ma….</a:t>
                      </a:r>
                      <a:r>
                        <a:rPr lang="fr-FR" sz="1400" dirty="0" err="1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ger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   </a:t>
                      </a:r>
                      <a:r>
                        <a:rPr lang="fr-FR" sz="140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….</a:t>
                      </a:r>
                      <a:r>
                        <a:rPr lang="fr-FR" sz="140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pteur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00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le ve….t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une ba….de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Une </a:t>
                      </a:r>
                      <a:r>
                        <a:rPr lang="fr-FR" sz="1400" dirty="0" err="1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tro</a:t>
                      </a: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….pette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" name="Rectangle à coins arrondis 47"/>
          <p:cNvSpPr/>
          <p:nvPr/>
        </p:nvSpPr>
        <p:spPr>
          <a:xfrm>
            <a:off x="5973067" y="813813"/>
            <a:ext cx="1519783" cy="3567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82" y="7962899"/>
            <a:ext cx="936185" cy="72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7" y="9300112"/>
            <a:ext cx="640650" cy="71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24" y="7983161"/>
            <a:ext cx="819040" cy="82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11583" r="4044" b="8772"/>
          <a:stretch/>
        </p:blipFill>
        <p:spPr bwMode="auto">
          <a:xfrm>
            <a:off x="1767843" y="9076025"/>
            <a:ext cx="939021" cy="103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6" r="32605"/>
          <a:stretch/>
        </p:blipFill>
        <p:spPr bwMode="auto">
          <a:xfrm>
            <a:off x="4780136" y="7896031"/>
            <a:ext cx="662533" cy="89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16" y="7822033"/>
            <a:ext cx="118559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16" y="9224185"/>
            <a:ext cx="1101630" cy="78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49" y="7840391"/>
            <a:ext cx="829153" cy="9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465" b="-4910"/>
          <a:stretch/>
        </p:blipFill>
        <p:spPr bwMode="auto">
          <a:xfrm>
            <a:off x="4911859" y="9184472"/>
            <a:ext cx="829951" cy="92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4749904" y="8916187"/>
            <a:ext cx="281130" cy="383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69" y="9093369"/>
            <a:ext cx="929730" cy="105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5854545" y="2487285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Classe-numerique.fr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5968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cument 3"/>
          <p:cNvSpPr/>
          <p:nvPr/>
        </p:nvSpPr>
        <p:spPr>
          <a:xfrm>
            <a:off x="19324" y="100922"/>
            <a:ext cx="7561263" cy="109822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52238" y="290036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V3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2491" y="309973"/>
            <a:ext cx="6337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Je classe des mots dans l’ordre </a:t>
            </a:r>
            <a:r>
              <a:rPr lang="fr-FR" sz="2400" dirty="0" smtClean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alphabétique.</a:t>
            </a:r>
            <a:endParaRPr lang="fr-FR" sz="2400" dirty="0">
              <a:latin typeface="Ideal Sans Medium" pitchFamily="50" charset="0"/>
              <a:ea typeface="Yu Gothic UI Light" panose="020B0300000000000000" pitchFamily="34" charset="-128"/>
              <a:cs typeface="Ideal Sans Medium" pitchFamily="50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9" y="1471779"/>
            <a:ext cx="107578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à coins arrondis 24"/>
          <p:cNvSpPr/>
          <p:nvPr/>
        </p:nvSpPr>
        <p:spPr>
          <a:xfrm>
            <a:off x="431024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-156280" y="2972435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0" y="7838549"/>
            <a:ext cx="496363" cy="4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3072457"/>
            <a:ext cx="437222" cy="4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Étoile à 5 branches 28"/>
          <p:cNvSpPr/>
          <p:nvPr/>
        </p:nvSpPr>
        <p:spPr>
          <a:xfrm>
            <a:off x="165550" y="347518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 à 5 branches 29"/>
          <p:cNvSpPr/>
          <p:nvPr/>
        </p:nvSpPr>
        <p:spPr>
          <a:xfrm>
            <a:off x="210837" y="8306046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 à 5 branches 30"/>
          <p:cNvSpPr/>
          <p:nvPr/>
        </p:nvSpPr>
        <p:spPr>
          <a:xfrm>
            <a:off x="210837" y="8493348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2" y="1495847"/>
            <a:ext cx="980151" cy="9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136837" y="3127847"/>
            <a:ext cx="742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Recopie ces mots dans l’ordre alphabétique :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-160787" y="7711202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64383" y="7873129"/>
            <a:ext cx="74244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1)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Recopie ces mots dans l'ordre alphabétique </a:t>
            </a: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2) Trouve un mot qui pourrait aller entre chacun de ces mots.</a:t>
            </a: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009089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5447348" y="132364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025413" y="232784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2909331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487396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45" y="1608469"/>
            <a:ext cx="888155" cy="8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8952">
            <a:off x="2555249" y="1680091"/>
            <a:ext cx="708163" cy="7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à coins arrondis 42"/>
          <p:cNvSpPr/>
          <p:nvPr/>
        </p:nvSpPr>
        <p:spPr>
          <a:xfrm>
            <a:off x="3353310" y="1814594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V 3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00336" y="3655183"/>
            <a:ext cx="67307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loup  -  boa  -  fourmi  -  panda  -  koala  -  ours  -   loutre  -   fennec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</a:t>
            </a: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chanter  -  papa  -  chien  -  panda  -  chat  -  voiture  -  poupée  -  vélo</a:t>
            </a: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vélo  -  taper  -  serpent  -  voiture  -  voilier  -  toupie  -  tapis  -  servir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5973067" y="813813"/>
            <a:ext cx="1519783" cy="3567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5854545" y="2487285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Classe-numerique.fr</a:t>
            </a:r>
            <a:endParaRPr lang="fr-FR" sz="1000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13" y="1496645"/>
            <a:ext cx="1080000" cy="103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19654"/>
              </p:ext>
            </p:extLst>
          </p:nvPr>
        </p:nvGraphicFramePr>
        <p:xfrm>
          <a:off x="967731" y="8708460"/>
          <a:ext cx="63749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32"/>
                <a:gridCol w="1593732"/>
                <a:gridCol w="1593732"/>
                <a:gridCol w="159373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cacahuète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village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crapaud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sorcière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artichaut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salade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moutarde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limace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97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cument 3"/>
          <p:cNvSpPr/>
          <p:nvPr/>
        </p:nvSpPr>
        <p:spPr>
          <a:xfrm>
            <a:off x="19324" y="100922"/>
            <a:ext cx="7561263" cy="109822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52238" y="290036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</a:rPr>
              <a:t>N4</a:t>
            </a: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2491" y="309973"/>
            <a:ext cx="6337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Je </a:t>
            </a:r>
            <a:r>
              <a:rPr lang="fr-FR" sz="2400" dirty="0" smtClean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sais faire des échanges U-D-C.</a:t>
            </a:r>
            <a:endParaRPr lang="fr-FR" sz="2400" dirty="0">
              <a:latin typeface="Ideal Sans Medium" pitchFamily="50" charset="0"/>
              <a:ea typeface="Yu Gothic UI Light" panose="020B0300000000000000" pitchFamily="34" charset="-128"/>
              <a:cs typeface="Ideal Sans Medium" pitchFamily="50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31024" y="1334295"/>
            <a:ext cx="1837440" cy="142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-156280" y="2972435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3072457"/>
            <a:ext cx="437222" cy="4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Étoile à 5 branches 28"/>
          <p:cNvSpPr/>
          <p:nvPr/>
        </p:nvSpPr>
        <p:spPr>
          <a:xfrm>
            <a:off x="165550" y="347518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2" y="1495847"/>
            <a:ext cx="980151" cy="9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136837" y="3127847"/>
            <a:ext cx="742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009089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5447348" y="132364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025413" y="232784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2909331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487396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45" y="1608469"/>
            <a:ext cx="888155" cy="8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8952">
            <a:off x="2555249" y="1680091"/>
            <a:ext cx="708163" cy="7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à coins arrondis 42"/>
          <p:cNvSpPr/>
          <p:nvPr/>
        </p:nvSpPr>
        <p:spPr>
          <a:xfrm>
            <a:off x="3353310" y="1833326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N 4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5973067" y="813813"/>
            <a:ext cx="1519783" cy="3567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5801277" y="2449226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/>
              <a:t>Logicieleducatif,fr</a:t>
            </a:r>
            <a:endParaRPr lang="fr-FR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8" y="3072457"/>
            <a:ext cx="6531200" cy="756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10" y="1470330"/>
            <a:ext cx="1080000" cy="105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70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ocument 3"/>
          <p:cNvSpPr/>
          <p:nvPr/>
        </p:nvSpPr>
        <p:spPr>
          <a:xfrm>
            <a:off x="19324" y="100922"/>
            <a:ext cx="7561263" cy="109822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52238" y="290036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</a:rPr>
              <a:t>C1</a:t>
            </a: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058" y="309973"/>
            <a:ext cx="6337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Je </a:t>
            </a:r>
            <a:r>
              <a:rPr lang="fr-FR" sz="2400" dirty="0" smtClean="0">
                <a:latin typeface="Ideal Sans Medium" pitchFamily="50" charset="0"/>
                <a:ea typeface="Yu Gothic UI Light" panose="020B0300000000000000" pitchFamily="34" charset="-128"/>
                <a:cs typeface="Ideal Sans Medium" pitchFamily="50" charset="0"/>
              </a:rPr>
              <a:t>sais poser des additions.</a:t>
            </a:r>
            <a:endParaRPr lang="fr-FR" sz="2400" dirty="0">
              <a:latin typeface="Ideal Sans Medium" pitchFamily="50" charset="0"/>
              <a:ea typeface="Yu Gothic UI Light" panose="020B0300000000000000" pitchFamily="34" charset="-128"/>
              <a:cs typeface="Ideal Sans Medium" pitchFamily="50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31024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-156280" y="2972435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0" y="7838549"/>
            <a:ext cx="496363" cy="49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" y="3072457"/>
            <a:ext cx="437222" cy="4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Étoile à 5 branches 28"/>
          <p:cNvSpPr/>
          <p:nvPr/>
        </p:nvSpPr>
        <p:spPr>
          <a:xfrm>
            <a:off x="165550" y="3475183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 à 5 branches 29"/>
          <p:cNvSpPr/>
          <p:nvPr/>
        </p:nvSpPr>
        <p:spPr>
          <a:xfrm>
            <a:off x="210837" y="8306046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 à 5 branches 30"/>
          <p:cNvSpPr/>
          <p:nvPr/>
        </p:nvSpPr>
        <p:spPr>
          <a:xfrm>
            <a:off x="210837" y="8493348"/>
            <a:ext cx="173371" cy="180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2" y="1495847"/>
            <a:ext cx="980151" cy="9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136837" y="3127847"/>
            <a:ext cx="742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Calcule :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-160787" y="7711202"/>
            <a:ext cx="788508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64383" y="7908572"/>
            <a:ext cx="74244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Pose sur ton cahier et calcule :</a:t>
            </a:r>
          </a:p>
          <a:p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287 + 594 = 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816 + 493 =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563 + 209 =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 59 + 347 =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009089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5447348" y="1323645"/>
            <a:ext cx="1837440" cy="1421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025413" y="232784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2909331" y="1334295"/>
            <a:ext cx="1837440" cy="142105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487396" y="2338494"/>
            <a:ext cx="452265" cy="42657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45" y="1608469"/>
            <a:ext cx="888155" cy="8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8952">
            <a:off x="2555249" y="1680091"/>
            <a:ext cx="708163" cy="7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à coins arrondis 42"/>
          <p:cNvSpPr/>
          <p:nvPr/>
        </p:nvSpPr>
        <p:spPr>
          <a:xfrm>
            <a:off x="3353310" y="1496645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 1 - 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3353691" y="2075873"/>
            <a:ext cx="1080000" cy="4759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 1 - B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5973067" y="813813"/>
            <a:ext cx="1519783" cy="3567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43719"/>
              </p:ext>
            </p:extLst>
          </p:nvPr>
        </p:nvGraphicFramePr>
        <p:xfrm>
          <a:off x="592134" y="3637291"/>
          <a:ext cx="1416956" cy="1277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91"/>
                <a:gridCol w="240810"/>
                <a:gridCol w="297585"/>
                <a:gridCol w="297585"/>
                <a:gridCol w="297585"/>
              </a:tblGrid>
              <a:tr h="425787"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578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578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628693" y="4482604"/>
            <a:ext cx="1380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73544"/>
              </p:ext>
            </p:extLst>
          </p:nvPr>
        </p:nvGraphicFramePr>
        <p:xfrm>
          <a:off x="3168118" y="3627615"/>
          <a:ext cx="1416956" cy="1277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91"/>
                <a:gridCol w="240810"/>
                <a:gridCol w="297585"/>
                <a:gridCol w="297585"/>
                <a:gridCol w="297585"/>
              </a:tblGrid>
              <a:tr h="425787"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578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578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6" name="Connecteur droit 45"/>
          <p:cNvCxnSpPr/>
          <p:nvPr/>
        </p:nvCxnSpPr>
        <p:spPr>
          <a:xfrm>
            <a:off x="3204677" y="4472928"/>
            <a:ext cx="1380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16650"/>
              </p:ext>
            </p:extLst>
          </p:nvPr>
        </p:nvGraphicFramePr>
        <p:xfrm>
          <a:off x="5645367" y="3628270"/>
          <a:ext cx="1416956" cy="1277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91"/>
                <a:gridCol w="240810"/>
                <a:gridCol w="297585"/>
                <a:gridCol w="297585"/>
                <a:gridCol w="297585"/>
              </a:tblGrid>
              <a:tr h="425787"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578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578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1" name="Connecteur droit 50"/>
          <p:cNvCxnSpPr/>
          <p:nvPr/>
        </p:nvCxnSpPr>
        <p:spPr>
          <a:xfrm>
            <a:off x="5681926" y="4473583"/>
            <a:ext cx="1380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au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062795"/>
              </p:ext>
            </p:extLst>
          </p:nvPr>
        </p:nvGraphicFramePr>
        <p:xfrm>
          <a:off x="641266" y="5501059"/>
          <a:ext cx="1416956" cy="1277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91"/>
                <a:gridCol w="240810"/>
                <a:gridCol w="297585"/>
                <a:gridCol w="297585"/>
                <a:gridCol w="297585"/>
              </a:tblGrid>
              <a:tr h="425787"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578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578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3" name="Connecteur droit 52"/>
          <p:cNvCxnSpPr/>
          <p:nvPr/>
        </p:nvCxnSpPr>
        <p:spPr>
          <a:xfrm>
            <a:off x="677825" y="6346372"/>
            <a:ext cx="1380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au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04352"/>
              </p:ext>
            </p:extLst>
          </p:nvPr>
        </p:nvGraphicFramePr>
        <p:xfrm>
          <a:off x="3217250" y="5491383"/>
          <a:ext cx="1416956" cy="1277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91"/>
                <a:gridCol w="240810"/>
                <a:gridCol w="297585"/>
                <a:gridCol w="297585"/>
                <a:gridCol w="297585"/>
              </a:tblGrid>
              <a:tr h="425787"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578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578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5" name="Connecteur droit 54"/>
          <p:cNvCxnSpPr/>
          <p:nvPr/>
        </p:nvCxnSpPr>
        <p:spPr>
          <a:xfrm>
            <a:off x="3253809" y="6336696"/>
            <a:ext cx="1380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914"/>
              </p:ext>
            </p:extLst>
          </p:nvPr>
        </p:nvGraphicFramePr>
        <p:xfrm>
          <a:off x="5694499" y="5492038"/>
          <a:ext cx="1416956" cy="1277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91"/>
                <a:gridCol w="240810"/>
                <a:gridCol w="297585"/>
                <a:gridCol w="297585"/>
                <a:gridCol w="297585"/>
              </a:tblGrid>
              <a:tr h="425787"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578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5787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7" name="Connecteur droit 56"/>
          <p:cNvCxnSpPr/>
          <p:nvPr/>
        </p:nvCxnSpPr>
        <p:spPr>
          <a:xfrm>
            <a:off x="5731058" y="6337351"/>
            <a:ext cx="1380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3" y="1550299"/>
            <a:ext cx="1008000" cy="10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97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16715</TotalTime>
  <Words>946</Words>
  <Application>Microsoft Office PowerPoint</Application>
  <PresentationFormat>Personnalisé</PresentationFormat>
  <Paragraphs>313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NB</dc:creator>
  <cp:lastModifiedBy>NB</cp:lastModifiedBy>
  <cp:revision>131</cp:revision>
  <cp:lastPrinted>2019-11-02T06:09:05Z</cp:lastPrinted>
  <dcterms:created xsi:type="dcterms:W3CDTF">2019-08-17T08:41:30Z</dcterms:created>
  <dcterms:modified xsi:type="dcterms:W3CDTF">2019-11-11T12:16:51Z</dcterms:modified>
</cp:coreProperties>
</file>